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59" r:id="rId3"/>
    <p:sldId id="360" r:id="rId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2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ebene 1…"/>
          <p:cNvSpPr>
            <a:spLocks noGrp="1"/>
          </p:cNvSpPr>
          <p:nvPr>
            <p:ph type="body" sz="half" idx="1"/>
          </p:nvPr>
        </p:nvSpPr>
        <p:spPr bwMode="auto">
          <a:xfrm>
            <a:off x="650240" y="1625600"/>
            <a:ext cx="10942320" cy="4571217"/>
          </a:xfrm>
          <a:prstGeom prst="rect">
            <a:avLst/>
          </a:prstGeom>
        </p:spPr>
        <p:txBody>
          <a:bodyPr/>
          <a:lstStyle>
            <a:lvl1pPr marL="206828" indent="-206828">
              <a:buClr>
                <a:srgbClr val="178BB3"/>
              </a:buClr>
              <a:buSzPct val="100000"/>
              <a:buFont typeface="Arial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609600" indent="-1524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2pPr>
            <a:lvl3pPr marL="1097280" indent="-18288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marL="1574800" indent="-2032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4pPr>
            <a:lvl5pPr marL="2032000" indent="-203200">
              <a:buClr>
                <a:srgbClr val="178BB3"/>
              </a:buClr>
              <a:buSzPct val="100000"/>
              <a:buFont typeface="Courier New"/>
              <a:buChar char="•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>
              <a:defRPr/>
            </a:pPr>
            <a:r>
              <a:rPr lang="de-DE"/>
              <a:t>Textebene 1</a:t>
            </a:r>
            <a:endParaRPr/>
          </a:p>
          <a:p>
            <a:pPr lvl="1">
              <a:defRPr/>
            </a:pPr>
            <a:r>
              <a:rPr lang="de-DE"/>
              <a:t>Textebene 2</a:t>
            </a:r>
            <a:endParaRPr/>
          </a:p>
          <a:p>
            <a:pPr lvl="2">
              <a:defRPr/>
            </a:pPr>
            <a:r>
              <a:rPr lang="de-DE"/>
              <a:t>Textebene 3</a:t>
            </a:r>
            <a:endParaRPr/>
          </a:p>
          <a:p>
            <a:pPr lvl="3">
              <a:defRPr/>
            </a:pPr>
            <a:r>
              <a:rPr lang="de-DE"/>
              <a:t>Textebene 4</a:t>
            </a:r>
            <a:endParaRPr/>
          </a:p>
          <a:p>
            <a:pPr lvl="4">
              <a:defRPr/>
            </a:pPr>
            <a:r>
              <a:rPr lang="de-DE"/>
              <a:t>Textebene 5</a:t>
            </a:r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2367914" y="314539"/>
            <a:ext cx="9600565" cy="646331"/>
          </a:xfrm>
          <a:prstGeom prst="rect">
            <a:avLst/>
          </a:prstGeom>
        </p:spPr>
        <p:txBody>
          <a:bodyPr wrap="square" lIns="46800" rIns="46800" anchor="b">
            <a:spAutoFit/>
          </a:bodyPr>
          <a:lstStyle>
            <a:lvl1pPr>
              <a:defRPr lang="de-DE" sz="3600" b="1">
                <a:ln>
                  <a:noFill/>
                </a:ln>
                <a:solidFill>
                  <a:srgbClr val="FFFFFF"/>
                </a:solidFill>
              </a:defRPr>
            </a:lvl1pPr>
          </a:lstStyle>
          <a:p>
            <a:pPr lvl="0" defTabSz="457200">
              <a:lnSpc>
                <a:spcPct val="100000"/>
              </a:lnSpc>
              <a:defRPr/>
            </a:pPr>
            <a:r>
              <a:rPr lang="de-DE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79770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9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3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2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0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8CAA-E2FA-461A-85DC-60F36B2F167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DC9F-E6F2-4618-BE0C-9F9C749E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hyperlink" Target="http://pixabay.com/en/desktop-lcd-computer-monitor-157479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3551E-7270-4638-B369-3FE6171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0" y="1487879"/>
            <a:ext cx="8616280" cy="4846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49B5A-CD9F-4670-ACFD-39583496913A}"/>
              </a:ext>
            </a:extLst>
          </p:cNvPr>
          <p:cNvSpPr txBox="1"/>
          <p:nvPr/>
        </p:nvSpPr>
        <p:spPr>
          <a:xfrm>
            <a:off x="636104" y="516835"/>
            <a:ext cx="479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demonstrator</a:t>
            </a:r>
            <a:r>
              <a:rPr lang="de-DE" sz="2400" b="1" dirty="0"/>
              <a:t> </a:t>
            </a:r>
            <a:r>
              <a:rPr lang="de-DE" sz="2400" b="1" dirty="0" err="1"/>
              <a:t>setup</a:t>
            </a:r>
            <a:endParaRPr lang="en-DE" sz="2400" b="1" dirty="0"/>
          </a:p>
        </p:txBody>
      </p:sp>
      <p:pic>
        <p:nvPicPr>
          <p:cNvPr id="4" name="Picture 3" descr="oktoflow">
            <a:extLst>
              <a:ext uri="{FF2B5EF4-FFF2-40B4-BE49-F238E27FC236}">
                <a16:creationId xmlns:a16="http://schemas.microsoft.com/office/drawing/2014/main" id="{F75256B3-F8E4-4A64-B69D-387042A250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874" y="17036"/>
            <a:ext cx="1243963" cy="1072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79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58C4E-500F-47BB-B67A-D253B590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674" t="10741" r="31589" b="10741"/>
          <a:stretch/>
        </p:blipFill>
        <p:spPr bwMode="auto">
          <a:xfrm>
            <a:off x="2920605" y="2204864"/>
            <a:ext cx="1244155" cy="1539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27425-4C99-4908-9891-29BEC0CE9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3356992"/>
            <a:ext cx="1145580" cy="645690"/>
          </a:xfrm>
          <a:prstGeom prst="rect">
            <a:avLst/>
          </a:prstGeom>
        </p:spPr>
      </p:pic>
      <p:pic>
        <p:nvPicPr>
          <p:cNvPr id="7" name="Grafik 41">
            <a:extLst>
              <a:ext uri="{FF2B5EF4-FFF2-40B4-BE49-F238E27FC236}">
                <a16:creationId xmlns:a16="http://schemas.microsoft.com/office/drawing/2014/main" id="{EC330C22-A22D-4265-8938-F1FA6BAB6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506579"/>
            <a:ext cx="1298224" cy="935657"/>
          </a:xfrm>
          <a:prstGeom prst="rect">
            <a:avLst/>
          </a:prstGeom>
        </p:spPr>
      </p:pic>
      <p:cxnSp>
        <p:nvCxnSpPr>
          <p:cNvPr id="8" name="Gewinkelte Verbindung 43">
            <a:extLst>
              <a:ext uri="{FF2B5EF4-FFF2-40B4-BE49-F238E27FC236}">
                <a16:creationId xmlns:a16="http://schemas.microsoft.com/office/drawing/2014/main" id="{541B9572-F3AD-4D7F-ABCC-6C3A50E653DC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849608" y="2974408"/>
            <a:ext cx="1070997" cy="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4">
            <a:extLst>
              <a:ext uri="{FF2B5EF4-FFF2-40B4-BE49-F238E27FC236}">
                <a16:creationId xmlns:a16="http://schemas.microsoft.com/office/drawing/2014/main" id="{2812A202-6E1A-4E19-9ECF-7028AC4E47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0"/>
          <a:stretch/>
        </p:blipFill>
        <p:spPr>
          <a:xfrm>
            <a:off x="5665437" y="3694033"/>
            <a:ext cx="1075223" cy="617011"/>
          </a:xfrm>
          <a:prstGeom prst="rect">
            <a:avLst/>
          </a:prstGeom>
        </p:spPr>
      </p:pic>
      <p:cxnSp>
        <p:nvCxnSpPr>
          <p:cNvPr id="13" name="Gewinkelte Verbindung 43">
            <a:extLst>
              <a:ext uri="{FF2B5EF4-FFF2-40B4-BE49-F238E27FC236}">
                <a16:creationId xmlns:a16="http://schemas.microsoft.com/office/drawing/2014/main" id="{146ACDC0-1F4B-4746-8362-61A1A1BBB30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4164760" y="2974409"/>
            <a:ext cx="1500677" cy="10281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0">
            <a:extLst>
              <a:ext uri="{FF2B5EF4-FFF2-40B4-BE49-F238E27FC236}">
                <a16:creationId xmlns:a16="http://schemas.microsoft.com/office/drawing/2014/main" id="{B4CAC455-E71B-46E7-9D4F-7F0C1F062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78" y="4212436"/>
            <a:ext cx="1622394" cy="1990331"/>
          </a:xfrm>
          <a:prstGeom prst="rect">
            <a:avLst/>
          </a:prstGeom>
        </p:spPr>
      </p:pic>
      <p:pic>
        <p:nvPicPr>
          <p:cNvPr id="18" name="Grafik 28">
            <a:extLst>
              <a:ext uri="{FF2B5EF4-FFF2-40B4-BE49-F238E27FC236}">
                <a16:creationId xmlns:a16="http://schemas.microsoft.com/office/drawing/2014/main" id="{AF643435-B3D8-4C67-9CF0-D6665F2A1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64858" y="4032619"/>
            <a:ext cx="715409" cy="948332"/>
          </a:xfrm>
          <a:prstGeom prst="ellipse">
            <a:avLst/>
          </a:prstGeom>
        </p:spPr>
      </p:pic>
      <p:cxnSp>
        <p:nvCxnSpPr>
          <p:cNvPr id="19" name="Gewinkelte Verbindung 30">
            <a:extLst>
              <a:ext uri="{FF2B5EF4-FFF2-40B4-BE49-F238E27FC236}">
                <a16:creationId xmlns:a16="http://schemas.microsoft.com/office/drawing/2014/main" id="{8273C0C9-C999-403C-AAB8-E6924AE6DC30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 rot="16200000" flipH="1">
            <a:off x="1618531" y="4768522"/>
            <a:ext cx="1338277" cy="1530212"/>
          </a:xfrm>
          <a:prstGeom prst="bentConnector3">
            <a:avLst>
              <a:gd name="adj1" fmla="val 117082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winkelte Verbindung 26">
            <a:extLst>
              <a:ext uri="{FF2B5EF4-FFF2-40B4-BE49-F238E27FC236}">
                <a16:creationId xmlns:a16="http://schemas.microsoft.com/office/drawing/2014/main" id="{68128F5C-7987-4983-BA51-7025ADEF2B0C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rot="5400000">
            <a:off x="4585232" y="3589785"/>
            <a:ext cx="896558" cy="2339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32">
            <a:extLst>
              <a:ext uri="{FF2B5EF4-FFF2-40B4-BE49-F238E27FC236}">
                <a16:creationId xmlns:a16="http://schemas.microsoft.com/office/drawing/2014/main" id="{412B7042-10D9-4004-8F2E-19C3F9533672}"/>
              </a:ext>
            </a:extLst>
          </p:cNvPr>
          <p:cNvSpPr/>
          <p:nvPr/>
        </p:nvSpPr>
        <p:spPr>
          <a:xfrm>
            <a:off x="1200496" y="5661248"/>
            <a:ext cx="644132" cy="24457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</a:t>
            </a:r>
          </a:p>
        </p:txBody>
      </p:sp>
      <p:sp>
        <p:nvSpPr>
          <p:cNvPr id="26" name="Rechteck 27">
            <a:extLst>
              <a:ext uri="{FF2B5EF4-FFF2-40B4-BE49-F238E27FC236}">
                <a16:creationId xmlns:a16="http://schemas.microsoft.com/office/drawing/2014/main" id="{373C71A6-7BD1-41FE-846C-21F08DF117C5}"/>
              </a:ext>
            </a:extLst>
          </p:cNvPr>
          <p:cNvSpPr/>
          <p:nvPr/>
        </p:nvSpPr>
        <p:spPr>
          <a:xfrm>
            <a:off x="4722829" y="506543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7" name="Rechteck 27">
            <a:extLst>
              <a:ext uri="{FF2B5EF4-FFF2-40B4-BE49-F238E27FC236}">
                <a16:creationId xmlns:a16="http://schemas.microsoft.com/office/drawing/2014/main" id="{DDAD7FDA-37A4-4E25-9B47-779DEDE246B7}"/>
              </a:ext>
            </a:extLst>
          </p:cNvPr>
          <p:cNvSpPr/>
          <p:nvPr/>
        </p:nvSpPr>
        <p:spPr>
          <a:xfrm>
            <a:off x="4591625" y="306724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28" name="Rechteck 50">
            <a:extLst>
              <a:ext uri="{FF2B5EF4-FFF2-40B4-BE49-F238E27FC236}">
                <a16:creationId xmlns:a16="http://schemas.microsoft.com/office/drawing/2014/main" id="{2B281778-F15B-46D4-A912-8141528BE128}"/>
              </a:ext>
            </a:extLst>
          </p:cNvPr>
          <p:cNvSpPr/>
          <p:nvPr/>
        </p:nvSpPr>
        <p:spPr>
          <a:xfrm>
            <a:off x="2026923" y="2840338"/>
            <a:ext cx="731069" cy="2681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Elektr</a:t>
            </a:r>
            <a:r>
              <a:rPr lang="en-US" sz="1400" dirty="0"/>
              <a:t>.</a:t>
            </a:r>
          </a:p>
        </p:txBody>
      </p:sp>
      <p:pic>
        <p:nvPicPr>
          <p:cNvPr id="31" name="Grafik 9">
            <a:extLst>
              <a:ext uri="{FF2B5EF4-FFF2-40B4-BE49-F238E27FC236}">
                <a16:creationId xmlns:a16="http://schemas.microsoft.com/office/drawing/2014/main" id="{493722B9-DAAA-497C-8783-CE5B6FBD29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349" y="3024032"/>
            <a:ext cx="1955089" cy="1439842"/>
          </a:xfrm>
          <a:prstGeom prst="rect">
            <a:avLst/>
          </a:prstGeom>
        </p:spPr>
      </p:pic>
      <p:cxnSp>
        <p:nvCxnSpPr>
          <p:cNvPr id="32" name="Gewinkelte Verbindung 26">
            <a:extLst>
              <a:ext uri="{FF2B5EF4-FFF2-40B4-BE49-F238E27FC236}">
                <a16:creationId xmlns:a16="http://schemas.microsoft.com/office/drawing/2014/main" id="{0F7768E4-1FB8-49CA-8D6E-7ECA3322D50A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6740660" y="3743953"/>
            <a:ext cx="2876689" cy="258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27">
            <a:extLst>
              <a:ext uri="{FF2B5EF4-FFF2-40B4-BE49-F238E27FC236}">
                <a16:creationId xmlns:a16="http://schemas.microsoft.com/office/drawing/2014/main" id="{9235F46F-6C98-46EF-8415-DAB966E57274}"/>
              </a:ext>
            </a:extLst>
          </p:cNvPr>
          <p:cNvSpPr/>
          <p:nvPr/>
        </p:nvSpPr>
        <p:spPr>
          <a:xfrm>
            <a:off x="7838102" y="3629568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cxnSp>
        <p:nvCxnSpPr>
          <p:cNvPr id="36" name="Gewinkelte Verbindung 26">
            <a:extLst>
              <a:ext uri="{FF2B5EF4-FFF2-40B4-BE49-F238E27FC236}">
                <a16:creationId xmlns:a16="http://schemas.microsoft.com/office/drawing/2014/main" id="{735F82D9-37E8-4C36-B131-653D767D968F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5791045" y="2732675"/>
            <a:ext cx="1373362" cy="5493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27">
            <a:extLst>
              <a:ext uri="{FF2B5EF4-FFF2-40B4-BE49-F238E27FC236}">
                <a16:creationId xmlns:a16="http://schemas.microsoft.com/office/drawing/2014/main" id="{36596013-A713-4D8D-A7D7-E163B0C3C33A}"/>
              </a:ext>
            </a:extLst>
          </p:cNvPr>
          <p:cNvSpPr/>
          <p:nvPr/>
        </p:nvSpPr>
        <p:spPr>
          <a:xfrm>
            <a:off x="5846179" y="2878300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07E8EE-9C99-4BD5-AFF8-380F06A2012E}"/>
              </a:ext>
            </a:extLst>
          </p:cNvPr>
          <p:cNvSpPr txBox="1"/>
          <p:nvPr/>
        </p:nvSpPr>
        <p:spPr bwMode="auto">
          <a:xfrm>
            <a:off x="4087595" y="1679789"/>
            <a:ext cx="1109599" cy="9515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Intel Atom</a:t>
            </a:r>
          </a:p>
          <a:p>
            <a:r>
              <a:rPr lang="en-GB" dirty="0">
                <a:solidFill>
                  <a:schemeClr val="tx2"/>
                </a:solidFill>
              </a:rPr>
              <a:t>2G RAM</a:t>
            </a:r>
          </a:p>
          <a:p>
            <a:r>
              <a:rPr lang="en-GB" dirty="0">
                <a:solidFill>
                  <a:schemeClr val="tx2"/>
                </a:solidFill>
              </a:rPr>
              <a:t>32G HDD</a:t>
            </a:r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3009D2-D0AC-4C0A-AE10-32DFBD465C7D}"/>
              </a:ext>
            </a:extLst>
          </p:cNvPr>
          <p:cNvSpPr txBox="1"/>
          <p:nvPr/>
        </p:nvSpPr>
        <p:spPr bwMode="auto">
          <a:xfrm>
            <a:off x="4371473" y="5394229"/>
            <a:ext cx="1287468" cy="923330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ProfiNet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proprietary</a:t>
            </a:r>
          </a:p>
          <a:p>
            <a:r>
              <a:rPr lang="en-GB" dirty="0">
                <a:solidFill>
                  <a:schemeClr val="tx2"/>
                </a:solidFill>
              </a:rPr>
              <a:t>HTTP (Cam)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D2357B-0D79-403D-9C53-911456CBE24D}"/>
              </a:ext>
            </a:extLst>
          </p:cNvPr>
          <p:cNvSpPr txBox="1"/>
          <p:nvPr/>
        </p:nvSpPr>
        <p:spPr bwMode="auto">
          <a:xfrm>
            <a:off x="2473384" y="978807"/>
            <a:ext cx="1158781" cy="1247008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ProfiNet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MQTT</a:t>
            </a:r>
          </a:p>
          <a:p>
            <a:r>
              <a:rPr lang="en-GB" dirty="0">
                <a:solidFill>
                  <a:schemeClr val="tx2"/>
                </a:solidFill>
              </a:rPr>
              <a:t>OPC UA</a:t>
            </a:r>
          </a:p>
          <a:p>
            <a:r>
              <a:rPr lang="en-GB" dirty="0">
                <a:solidFill>
                  <a:schemeClr val="tx2"/>
                </a:solidFill>
              </a:rPr>
              <a:t>HTTP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5FCE-11E8-422A-BE58-49648D9E2215}"/>
              </a:ext>
            </a:extLst>
          </p:cNvPr>
          <p:cNvSpPr txBox="1"/>
          <p:nvPr/>
        </p:nvSpPr>
        <p:spPr bwMode="auto">
          <a:xfrm>
            <a:off x="9608439" y="2747864"/>
            <a:ext cx="2117887" cy="3693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Tablet with Demo-UI</a:t>
            </a:r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270D02-8A48-4B9C-AE7C-429C14D42CA4}"/>
              </a:ext>
            </a:extLst>
          </p:cNvPr>
          <p:cNvSpPr txBox="1"/>
          <p:nvPr/>
        </p:nvSpPr>
        <p:spPr bwMode="auto">
          <a:xfrm>
            <a:off x="6695363" y="2928170"/>
            <a:ext cx="930063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“Server”</a:t>
            </a:r>
            <a:endParaRPr lang="en-DE" dirty="0">
              <a:solidFill>
                <a:schemeClr val="tx2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6DAEC43-FAB9-4C15-AA8D-212118038A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50829" y="1024654"/>
            <a:ext cx="951632" cy="908720"/>
          </a:xfrm>
          <a:prstGeom prst="rect">
            <a:avLst/>
          </a:prstGeom>
        </p:spPr>
      </p:pic>
      <p:pic>
        <p:nvPicPr>
          <p:cNvPr id="16" name="Grafik 3">
            <a:extLst>
              <a:ext uri="{FF2B5EF4-FFF2-40B4-BE49-F238E27FC236}">
                <a16:creationId xmlns:a16="http://schemas.microsoft.com/office/drawing/2014/main" id="{714D6FF6-9F9C-4DB5-B159-7929892CE0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03" y="1700808"/>
            <a:ext cx="748484" cy="12397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5A1583A-CF6C-49E5-8C77-0FE5DE7F7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1116356"/>
            <a:ext cx="2504306" cy="9719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2F0926D-5AA7-4F7D-A937-42F3D8FDC039}"/>
              </a:ext>
            </a:extLst>
          </p:cNvPr>
          <p:cNvSpPr txBox="1"/>
          <p:nvPr/>
        </p:nvSpPr>
        <p:spPr bwMode="auto">
          <a:xfrm>
            <a:off x="10068381" y="4326479"/>
            <a:ext cx="107522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App-AAS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1CBBFC-ACF9-4808-996A-6389C4BF00F5}"/>
              </a:ext>
            </a:extLst>
          </p:cNvPr>
          <p:cNvSpPr txBox="1"/>
          <p:nvPr/>
        </p:nvSpPr>
        <p:spPr bwMode="auto">
          <a:xfrm>
            <a:off x="9912424" y="1975254"/>
            <a:ext cx="107522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Car-AAS</a:t>
            </a:r>
          </a:p>
        </p:txBody>
      </p:sp>
      <p:cxnSp>
        <p:nvCxnSpPr>
          <p:cNvPr id="56" name="Gewinkelte Verbindung 26">
            <a:extLst>
              <a:ext uri="{FF2B5EF4-FFF2-40B4-BE49-F238E27FC236}">
                <a16:creationId xmlns:a16="http://schemas.microsoft.com/office/drawing/2014/main" id="{1C2988BF-18C1-43EF-AE6B-34277D324E43}"/>
              </a:ext>
            </a:extLst>
          </p:cNvPr>
          <p:cNvCxnSpPr>
            <a:cxnSpLocks/>
            <a:stCxn id="16" idx="3"/>
            <a:endCxn id="53" idx="1"/>
          </p:cNvCxnSpPr>
          <p:nvPr/>
        </p:nvCxnSpPr>
        <p:spPr>
          <a:xfrm flipV="1">
            <a:off x="7500887" y="1602311"/>
            <a:ext cx="1763465" cy="7183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27">
            <a:extLst>
              <a:ext uri="{FF2B5EF4-FFF2-40B4-BE49-F238E27FC236}">
                <a16:creationId xmlns:a16="http://schemas.microsoft.com/office/drawing/2014/main" id="{1E3291C5-E938-40E0-84C5-CEBA4A90C659}"/>
              </a:ext>
            </a:extLst>
          </p:cNvPr>
          <p:cNvSpPr/>
          <p:nvPr/>
        </p:nvSpPr>
        <p:spPr>
          <a:xfrm>
            <a:off x="8050241" y="1811089"/>
            <a:ext cx="644132" cy="244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WiFi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25D4F6-6C53-41B8-9DD5-3890AF16D1B4}"/>
              </a:ext>
            </a:extLst>
          </p:cNvPr>
          <p:cNvSpPr txBox="1"/>
          <p:nvPr/>
        </p:nvSpPr>
        <p:spPr>
          <a:xfrm>
            <a:off x="525462" y="105007"/>
            <a:ext cx="487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demonstrator</a:t>
            </a:r>
            <a:r>
              <a:rPr lang="de-DE" sz="2400" b="1" dirty="0"/>
              <a:t> </a:t>
            </a:r>
            <a:r>
              <a:rPr lang="de-DE" sz="2400" b="1" dirty="0" err="1"/>
              <a:t>wiring</a:t>
            </a:r>
            <a:endParaRPr lang="en-DE" sz="2400" b="1" dirty="0"/>
          </a:p>
        </p:txBody>
      </p:sp>
      <p:pic>
        <p:nvPicPr>
          <p:cNvPr id="34" name="Picture 33" descr="oktoflow">
            <a:extLst>
              <a:ext uri="{FF2B5EF4-FFF2-40B4-BE49-F238E27FC236}">
                <a16:creationId xmlns:a16="http://schemas.microsoft.com/office/drawing/2014/main" id="{AADCEE1A-A884-424F-AE72-8FD3A0C85344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874" y="17036"/>
            <a:ext cx="1243963" cy="1072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3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5" grpId="0" animBg="1"/>
      <p:bldP spid="39" grpId="0" animBg="1"/>
      <p:bldP spid="44" grpId="0"/>
      <p:bldP spid="45" grpId="0" animBg="1"/>
      <p:bldP spid="46" grpId="0" animBg="1"/>
      <p:bldP spid="49" grpId="0"/>
      <p:bldP spid="54" grpId="0" animBg="1"/>
      <p:bldP spid="55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58C4E-500F-47BB-B67A-D253B590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674" t="10741" r="31589" b="10741"/>
          <a:stretch/>
        </p:blipFill>
        <p:spPr bwMode="auto">
          <a:xfrm>
            <a:off x="1123759" y="1354419"/>
            <a:ext cx="1244155" cy="1539089"/>
          </a:xfrm>
          <a:prstGeom prst="rect">
            <a:avLst/>
          </a:prstGeom>
        </p:spPr>
      </p:pic>
      <p:pic>
        <p:nvPicPr>
          <p:cNvPr id="7" name="Grafik 41">
            <a:extLst>
              <a:ext uri="{FF2B5EF4-FFF2-40B4-BE49-F238E27FC236}">
                <a16:creationId xmlns:a16="http://schemas.microsoft.com/office/drawing/2014/main" id="{EC330C22-A22D-4265-8938-F1FA6BAB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682" y="1312161"/>
            <a:ext cx="1298224" cy="935657"/>
          </a:xfrm>
          <a:prstGeom prst="rect">
            <a:avLst/>
          </a:prstGeom>
        </p:spPr>
      </p:pic>
      <p:pic>
        <p:nvPicPr>
          <p:cNvPr id="17" name="Grafik 10">
            <a:extLst>
              <a:ext uri="{FF2B5EF4-FFF2-40B4-BE49-F238E27FC236}">
                <a16:creationId xmlns:a16="http://schemas.microsoft.com/office/drawing/2014/main" id="{B4CAC455-E71B-46E7-9D4F-7F0C1F0625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1894" y="1071843"/>
            <a:ext cx="1622394" cy="1990331"/>
          </a:xfrm>
          <a:prstGeom prst="rect">
            <a:avLst/>
          </a:prstGeom>
        </p:spPr>
      </p:pic>
      <p:pic>
        <p:nvPicPr>
          <p:cNvPr id="18" name="Grafik 28">
            <a:extLst>
              <a:ext uri="{FF2B5EF4-FFF2-40B4-BE49-F238E27FC236}">
                <a16:creationId xmlns:a16="http://schemas.microsoft.com/office/drawing/2014/main" id="{AF643435-B3D8-4C67-9CF0-D6665F2A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6506" y="3437015"/>
            <a:ext cx="715409" cy="948332"/>
          </a:xfrm>
          <a:prstGeom prst="ellipse">
            <a:avLst/>
          </a:prstGeom>
        </p:spPr>
      </p:pic>
      <p:pic>
        <p:nvPicPr>
          <p:cNvPr id="31" name="Grafik 9">
            <a:extLst>
              <a:ext uri="{FF2B5EF4-FFF2-40B4-BE49-F238E27FC236}">
                <a16:creationId xmlns:a16="http://schemas.microsoft.com/office/drawing/2014/main" id="{493722B9-DAAA-497C-8783-CE5B6FBD2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98" y="1977104"/>
            <a:ext cx="1955089" cy="14398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49E47-DB6C-4765-BD07-26F97E661609}"/>
              </a:ext>
            </a:extLst>
          </p:cNvPr>
          <p:cNvSpPr txBox="1"/>
          <p:nvPr/>
        </p:nvSpPr>
        <p:spPr bwMode="auto">
          <a:xfrm>
            <a:off x="2426745" y="1795924"/>
            <a:ext cx="1158781" cy="6560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>
            <a:def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OPC UA Connector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94775D-26FC-4575-868A-95C6B7814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80" y="5017816"/>
            <a:ext cx="2504306" cy="971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3C2D1A-F82D-420B-ACC8-C812E7EB80D2}"/>
              </a:ext>
            </a:extLst>
          </p:cNvPr>
          <p:cNvSpPr txBox="1"/>
          <p:nvPr/>
        </p:nvSpPr>
        <p:spPr bwMode="auto">
          <a:xfrm>
            <a:off x="2394482" y="5388843"/>
            <a:ext cx="1775491" cy="3606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>
            <a:def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AAS Connector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68F643-0BDA-49CE-9968-6FC81B1336D3}"/>
              </a:ext>
            </a:extLst>
          </p:cNvPr>
          <p:cNvSpPr txBox="1"/>
          <p:nvPr/>
        </p:nvSpPr>
        <p:spPr bwMode="auto">
          <a:xfrm>
            <a:off x="10332598" y="3763444"/>
            <a:ext cx="1775491" cy="3606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App-AAS 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E92518-4247-4E3C-B921-050CFDB7CE20}"/>
              </a:ext>
            </a:extLst>
          </p:cNvPr>
          <p:cNvSpPr txBox="1"/>
          <p:nvPr/>
        </p:nvSpPr>
        <p:spPr bwMode="auto">
          <a:xfrm>
            <a:off x="1084273" y="3763926"/>
            <a:ext cx="1442546" cy="3606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Cam Source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68F8E-1733-4D2A-BD52-945BB54743DE}"/>
              </a:ext>
            </a:extLst>
          </p:cNvPr>
          <p:cNvSpPr txBox="1"/>
          <p:nvPr/>
        </p:nvSpPr>
        <p:spPr bwMode="auto">
          <a:xfrm>
            <a:off x="7737955" y="3766339"/>
            <a:ext cx="153021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ActionDecider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7958FD-1872-43E7-B905-B725D696E245}"/>
              </a:ext>
            </a:extLst>
          </p:cNvPr>
          <p:cNvSpPr txBox="1"/>
          <p:nvPr/>
        </p:nvSpPr>
        <p:spPr bwMode="auto">
          <a:xfrm>
            <a:off x="4151784" y="3284984"/>
            <a:ext cx="2041734" cy="13233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no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4C91BC-E7EF-41BF-83F9-BF172E28BB3A}"/>
              </a:ext>
            </a:extLst>
          </p:cNvPr>
          <p:cNvSpPr txBox="1"/>
          <p:nvPr/>
        </p:nvSpPr>
        <p:spPr bwMode="auto">
          <a:xfrm>
            <a:off x="4455891" y="3679067"/>
            <a:ext cx="1319489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Python 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AFC26F-B075-4DF8-87F0-90CA494A5A61}"/>
              </a:ext>
            </a:extLst>
          </p:cNvPr>
          <p:cNvSpPr txBox="1"/>
          <p:nvPr/>
        </p:nvSpPr>
        <p:spPr bwMode="auto">
          <a:xfrm>
            <a:off x="4455891" y="4081738"/>
            <a:ext cx="1530213" cy="36061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RapidMiner AI</a:t>
            </a:r>
          </a:p>
        </p:txBody>
      </p:sp>
      <p:cxnSp>
        <p:nvCxnSpPr>
          <p:cNvPr id="43" name="Gewinkelte Verbindung 26">
            <a:extLst>
              <a:ext uri="{FF2B5EF4-FFF2-40B4-BE49-F238E27FC236}">
                <a16:creationId xmlns:a16="http://schemas.microsoft.com/office/drawing/2014/main" id="{2931C733-75D6-446E-8E93-D0A0A06EFF26}"/>
              </a:ext>
            </a:extLst>
          </p:cNvPr>
          <p:cNvCxnSpPr>
            <a:cxnSpLocks/>
            <a:stCxn id="41" idx="2"/>
            <a:endCxn id="30" idx="3"/>
          </p:cNvCxnSpPr>
          <p:nvPr/>
        </p:nvCxnSpPr>
        <p:spPr>
          <a:xfrm rot="5400000">
            <a:off x="5615419" y="2681506"/>
            <a:ext cx="1442198" cy="4333089"/>
          </a:xfrm>
          <a:prstGeom prst="bentConnector2">
            <a:avLst/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winkelte Verbindung 26">
            <a:extLst>
              <a:ext uri="{FF2B5EF4-FFF2-40B4-BE49-F238E27FC236}">
                <a16:creationId xmlns:a16="http://schemas.microsoft.com/office/drawing/2014/main" id="{310B6A53-70AC-4FDF-9E6B-3574D738124B}"/>
              </a:ext>
            </a:extLst>
          </p:cNvPr>
          <p:cNvCxnSpPr>
            <a:cxnSpLocks/>
            <a:stCxn id="41" idx="0"/>
            <a:endCxn id="24" idx="3"/>
          </p:cNvCxnSpPr>
          <p:nvPr/>
        </p:nvCxnSpPr>
        <p:spPr>
          <a:xfrm rot="16200000" flipV="1">
            <a:off x="5223106" y="486383"/>
            <a:ext cx="1642376" cy="4917536"/>
          </a:xfrm>
          <a:prstGeom prst="bentConnector2">
            <a:avLst/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26">
            <a:extLst>
              <a:ext uri="{FF2B5EF4-FFF2-40B4-BE49-F238E27FC236}">
                <a16:creationId xmlns:a16="http://schemas.microsoft.com/office/drawing/2014/main" id="{3AF36385-BBBB-4A04-A4E1-A731CC4E2607}"/>
              </a:ext>
            </a:extLst>
          </p:cNvPr>
          <p:cNvCxnSpPr>
            <a:cxnSpLocks/>
            <a:stCxn id="42" idx="1"/>
            <a:endCxn id="34" idx="3"/>
          </p:cNvCxnSpPr>
          <p:nvPr/>
        </p:nvCxnSpPr>
        <p:spPr>
          <a:xfrm rot="10800000">
            <a:off x="2526820" y="3944232"/>
            <a:ext cx="1624965" cy="2414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winkelte Verbindung 26">
            <a:extLst>
              <a:ext uri="{FF2B5EF4-FFF2-40B4-BE49-F238E27FC236}">
                <a16:creationId xmlns:a16="http://schemas.microsoft.com/office/drawing/2014/main" id="{C6CB8048-12FD-4D04-A387-9D04A64D80D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 rot="10800000" flipV="1">
            <a:off x="6193519" y="3946644"/>
            <a:ext cx="1544437" cy="1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winkelte Verbindung 26">
            <a:extLst>
              <a:ext uri="{FF2B5EF4-FFF2-40B4-BE49-F238E27FC236}">
                <a16:creationId xmlns:a16="http://schemas.microsoft.com/office/drawing/2014/main" id="{B02AB14D-B7BA-4BCD-AD0A-EB21C9E4F406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 flipV="1">
            <a:off x="9268168" y="3943749"/>
            <a:ext cx="1064430" cy="2895"/>
          </a:xfrm>
          <a:prstGeom prst="bentConnector3">
            <a:avLst>
              <a:gd name="adj1" fmla="val 50000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winkelte Verbindung 26">
            <a:extLst>
              <a:ext uri="{FF2B5EF4-FFF2-40B4-BE49-F238E27FC236}">
                <a16:creationId xmlns:a16="http://schemas.microsoft.com/office/drawing/2014/main" id="{2B789271-822D-4E25-A796-C4E1BEB8F51A}"/>
              </a:ext>
            </a:extLst>
          </p:cNvPr>
          <p:cNvCxnSpPr>
            <a:cxnSpLocks/>
            <a:stCxn id="63" idx="2"/>
            <a:endCxn id="33" idx="2"/>
          </p:cNvCxnSpPr>
          <p:nvPr/>
        </p:nvCxnSpPr>
        <p:spPr>
          <a:xfrm rot="16200000" flipH="1">
            <a:off x="10189292" y="3093003"/>
            <a:ext cx="9" cy="2062096"/>
          </a:xfrm>
          <a:prstGeom prst="bentConnector3">
            <a:avLst>
              <a:gd name="adj1" fmla="val 2540100000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CD4DD8C-DB23-4B10-9262-CABADA3A1A22}"/>
              </a:ext>
            </a:extLst>
          </p:cNvPr>
          <p:cNvSpPr/>
          <p:nvPr/>
        </p:nvSpPr>
        <p:spPr bwMode="auto">
          <a:xfrm>
            <a:off x="9048328" y="3943748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B378E2-F2F3-4B5F-B545-0445E033DB44}"/>
              </a:ext>
            </a:extLst>
          </p:cNvPr>
          <p:cNvSpPr/>
          <p:nvPr/>
        </p:nvSpPr>
        <p:spPr bwMode="auto">
          <a:xfrm>
            <a:off x="1766065" y="3945196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A80F61-B331-4B7A-B89F-4C3D59A0DF4B}"/>
              </a:ext>
            </a:extLst>
          </p:cNvPr>
          <p:cNvSpPr/>
          <p:nvPr/>
        </p:nvSpPr>
        <p:spPr bwMode="auto">
          <a:xfrm>
            <a:off x="5172651" y="4428009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68" name="Gewinkelte Verbindung 26">
            <a:extLst>
              <a:ext uri="{FF2B5EF4-FFF2-40B4-BE49-F238E27FC236}">
                <a16:creationId xmlns:a16="http://schemas.microsoft.com/office/drawing/2014/main" id="{CD467D81-4E0C-4BA2-9E01-A989CA126819}"/>
              </a:ext>
            </a:extLst>
          </p:cNvPr>
          <p:cNvCxnSpPr>
            <a:cxnSpLocks/>
            <a:stCxn id="66" idx="2"/>
            <a:endCxn id="70" idx="2"/>
          </p:cNvCxnSpPr>
          <p:nvPr/>
        </p:nvCxnSpPr>
        <p:spPr>
          <a:xfrm rot="5400000" flipH="1" flipV="1">
            <a:off x="6435409" y="2965589"/>
            <a:ext cx="489880" cy="2795557"/>
          </a:xfrm>
          <a:prstGeom prst="bentConnector3">
            <a:avLst>
              <a:gd name="adj1" fmla="val -46664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37BFD91-DB8F-4FF2-A0B8-3A34794D4DE4}"/>
              </a:ext>
            </a:extLst>
          </p:cNvPr>
          <p:cNvSpPr/>
          <p:nvPr/>
        </p:nvSpPr>
        <p:spPr bwMode="auto">
          <a:xfrm>
            <a:off x="7968208" y="3938129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2" name="Gewinkelte Verbindung 26">
            <a:extLst>
              <a:ext uri="{FF2B5EF4-FFF2-40B4-BE49-F238E27FC236}">
                <a16:creationId xmlns:a16="http://schemas.microsoft.com/office/drawing/2014/main" id="{87B18C6F-013C-4E36-9461-09BEF275486C}"/>
              </a:ext>
            </a:extLst>
          </p:cNvPr>
          <p:cNvCxnSpPr>
            <a:cxnSpLocks/>
            <a:stCxn id="65" idx="2"/>
            <a:endCxn id="70" idx="2"/>
          </p:cNvCxnSpPr>
          <p:nvPr/>
        </p:nvCxnSpPr>
        <p:spPr>
          <a:xfrm rot="5400000" flipH="1" flipV="1">
            <a:off x="4973522" y="1020890"/>
            <a:ext cx="7067" cy="6202143"/>
          </a:xfrm>
          <a:prstGeom prst="bentConnector3">
            <a:avLst>
              <a:gd name="adj1" fmla="val -12957294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winkelte Verbindung 26">
            <a:extLst>
              <a:ext uri="{FF2B5EF4-FFF2-40B4-BE49-F238E27FC236}">
                <a16:creationId xmlns:a16="http://schemas.microsoft.com/office/drawing/2014/main" id="{FBF9BF56-4BF5-455E-BE41-423AE030350A}"/>
              </a:ext>
            </a:extLst>
          </p:cNvPr>
          <p:cNvCxnSpPr>
            <a:cxnSpLocks/>
            <a:stCxn id="33" idx="0"/>
            <a:endCxn id="31" idx="2"/>
          </p:cNvCxnSpPr>
          <p:nvPr/>
        </p:nvCxnSpPr>
        <p:spPr>
          <a:xfrm rot="16200000" flipV="1">
            <a:off x="11047095" y="3590194"/>
            <a:ext cx="34649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26">
            <a:extLst>
              <a:ext uri="{FF2B5EF4-FFF2-40B4-BE49-F238E27FC236}">
                <a16:creationId xmlns:a16="http://schemas.microsoft.com/office/drawing/2014/main" id="{5BE15872-D4DA-4172-8DBA-10E5B1BFB4C1}"/>
              </a:ext>
            </a:extLst>
          </p:cNvPr>
          <p:cNvCxnSpPr>
            <a:cxnSpLocks/>
            <a:stCxn id="17" idx="2"/>
            <a:endCxn id="88" idx="0"/>
          </p:cNvCxnSpPr>
          <p:nvPr/>
        </p:nvCxnSpPr>
        <p:spPr>
          <a:xfrm rot="5400000">
            <a:off x="8799567" y="3415698"/>
            <a:ext cx="70704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2832860-9181-48C1-A8BA-17240ED09A42}"/>
              </a:ext>
            </a:extLst>
          </p:cNvPr>
          <p:cNvSpPr/>
          <p:nvPr/>
        </p:nvSpPr>
        <p:spPr bwMode="auto">
          <a:xfrm>
            <a:off x="9043170" y="3769223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349BE-712D-4799-A133-4982981A49E0}"/>
              </a:ext>
            </a:extLst>
          </p:cNvPr>
          <p:cNvSpPr/>
          <p:nvPr/>
        </p:nvSpPr>
        <p:spPr bwMode="auto">
          <a:xfrm>
            <a:off x="7964392" y="3789040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6BC4D4F-5F52-42A1-B85F-D6C54F3B7C64}"/>
              </a:ext>
            </a:extLst>
          </p:cNvPr>
          <p:cNvSpPr/>
          <p:nvPr/>
        </p:nvSpPr>
        <p:spPr bwMode="auto">
          <a:xfrm>
            <a:off x="3367004" y="2262966"/>
            <a:ext cx="219840" cy="18029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5" name="Gewinkelte Verbindung 26">
            <a:extLst>
              <a:ext uri="{FF2B5EF4-FFF2-40B4-BE49-F238E27FC236}">
                <a16:creationId xmlns:a16="http://schemas.microsoft.com/office/drawing/2014/main" id="{F7ED2DF5-1EC4-47D0-A5E3-C01A6C7A5A35}"/>
              </a:ext>
            </a:extLst>
          </p:cNvPr>
          <p:cNvCxnSpPr>
            <a:cxnSpLocks/>
            <a:stCxn id="94" idx="3"/>
            <a:endCxn id="93" idx="0"/>
          </p:cNvCxnSpPr>
          <p:nvPr/>
        </p:nvCxnSpPr>
        <p:spPr>
          <a:xfrm>
            <a:off x="3586844" y="2353116"/>
            <a:ext cx="4487468" cy="1435924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7AA7598-820A-4BF3-8D95-CE7A665A7022}"/>
              </a:ext>
            </a:extLst>
          </p:cNvPr>
          <p:cNvSpPr txBox="1"/>
          <p:nvPr/>
        </p:nvSpPr>
        <p:spPr bwMode="auto">
          <a:xfrm>
            <a:off x="3561718" y="1699564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277D2C7-E9E3-43E8-A6B5-FF4ED24ABE8F}"/>
              </a:ext>
            </a:extLst>
          </p:cNvPr>
          <p:cNvSpPr txBox="1"/>
          <p:nvPr/>
        </p:nvSpPr>
        <p:spPr bwMode="auto">
          <a:xfrm>
            <a:off x="1938340" y="4081738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AEE256-E9F1-423F-87E0-775B7F402C96}"/>
              </a:ext>
            </a:extLst>
          </p:cNvPr>
          <p:cNvSpPr txBox="1"/>
          <p:nvPr/>
        </p:nvSpPr>
        <p:spPr bwMode="auto">
          <a:xfrm>
            <a:off x="4151784" y="5217061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31D346-0117-41C2-88CB-6DCB9B9855D2}"/>
              </a:ext>
            </a:extLst>
          </p:cNvPr>
          <p:cNvSpPr txBox="1"/>
          <p:nvPr/>
        </p:nvSpPr>
        <p:spPr bwMode="auto">
          <a:xfrm>
            <a:off x="5459478" y="3239649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BBBA63F-90EB-480F-842F-74DFCF4D3A8F}"/>
              </a:ext>
            </a:extLst>
          </p:cNvPr>
          <p:cNvSpPr txBox="1"/>
          <p:nvPr/>
        </p:nvSpPr>
        <p:spPr bwMode="auto">
          <a:xfrm>
            <a:off x="8433577" y="3438628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84F9F7D-059B-4700-AB7B-0F869BF75B42}"/>
              </a:ext>
            </a:extLst>
          </p:cNvPr>
          <p:cNvSpPr txBox="1"/>
          <p:nvPr/>
        </p:nvSpPr>
        <p:spPr bwMode="auto">
          <a:xfrm>
            <a:off x="11424592" y="3432276"/>
            <a:ext cx="788999" cy="3606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none" rtlCol="0">
            <a:spAutoFit/>
          </a:bodyPr>
          <a:lstStyle/>
          <a:p>
            <a:r>
              <a:rPr lang="en-GB" dirty="0"/>
              <a:t>Trace*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66691-13A5-44FC-8493-BAE83F2C99EC}"/>
              </a:ext>
            </a:extLst>
          </p:cNvPr>
          <p:cNvSpPr txBox="1"/>
          <p:nvPr/>
        </p:nvSpPr>
        <p:spPr>
          <a:xfrm>
            <a:off x="525462" y="256081"/>
            <a:ext cx="475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HM‘22/TddT‘22 </a:t>
            </a:r>
            <a:r>
              <a:rPr lang="de-DE" sz="2400" b="1" dirty="0" err="1"/>
              <a:t>service</a:t>
            </a:r>
            <a:r>
              <a:rPr lang="de-DE" sz="2400" b="1" dirty="0"/>
              <a:t> </a:t>
            </a:r>
            <a:r>
              <a:rPr lang="de-DE" sz="2400" b="1" dirty="0" err="1"/>
              <a:t>connections</a:t>
            </a:r>
            <a:endParaRPr lang="en-DE" sz="2400" b="1" dirty="0"/>
          </a:p>
        </p:txBody>
      </p:sp>
      <p:pic>
        <p:nvPicPr>
          <p:cNvPr id="49" name="Picture 48" descr="oktoflow">
            <a:extLst>
              <a:ext uri="{FF2B5EF4-FFF2-40B4-BE49-F238E27FC236}">
                <a16:creationId xmlns:a16="http://schemas.microsoft.com/office/drawing/2014/main" id="{2A3D88B9-C695-4698-B378-D4DF86B6DB8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874" y="17036"/>
            <a:ext cx="1243963" cy="1072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47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3" grpId="0" animBg="1"/>
      <p:bldP spid="41" grpId="0" animBg="1"/>
      <p:bldP spid="42" grpId="0" animBg="1"/>
      <p:bldP spid="38" grpId="0" animBg="1"/>
      <p:bldP spid="40" grpId="0" animBg="1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Claudia</dc:creator>
  <cp:lastModifiedBy>Holger Eichelberger</cp:lastModifiedBy>
  <cp:revision>49</cp:revision>
  <cp:lastPrinted>2022-05-11T10:27:18Z</cp:lastPrinted>
  <dcterms:created xsi:type="dcterms:W3CDTF">2022-05-11T08:31:58Z</dcterms:created>
  <dcterms:modified xsi:type="dcterms:W3CDTF">2024-03-27T07:53:50Z</dcterms:modified>
</cp:coreProperties>
</file>